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323" r:id="rId3"/>
    <p:sldId id="32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32" r:id="rId21"/>
    <p:sldId id="328" r:id="rId22"/>
    <p:sldId id="274" r:id="rId23"/>
    <p:sldId id="275" r:id="rId24"/>
    <p:sldId id="276" r:id="rId25"/>
    <p:sldId id="277" r:id="rId26"/>
    <p:sldId id="278" r:id="rId27"/>
    <p:sldId id="329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3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5437" autoAdjust="0"/>
  </p:normalViewPr>
  <p:slideViewPr>
    <p:cSldViewPr>
      <p:cViewPr>
        <p:scale>
          <a:sx n="100" d="100"/>
          <a:sy n="100" d="100"/>
        </p:scale>
        <p:origin x="-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2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16CB4-96EC-414B-BAEC-CA5C521A64FB}" type="datetimeFigureOut">
              <a:rPr lang="en-US" smtClean="0"/>
              <a:pPr/>
              <a:t>1/9/2010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51876-8074-46DA-AE2C-19A95A566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“play” originally appeared on </a:t>
            </a:r>
            <a:r>
              <a:rPr lang="en-US" dirty="0" err="1" smtClean="0"/>
              <a:t>Moserware</a:t>
            </a:r>
            <a:r>
              <a:rPr lang="en-US" dirty="0" smtClean="0"/>
              <a:t> on September 22, 2009 at </a:t>
            </a:r>
            <a:br>
              <a:rPr lang="en-US" dirty="0" smtClean="0"/>
            </a:br>
            <a:r>
              <a:rPr lang="en-US" dirty="0" smtClean="0"/>
              <a:t>http://www.moserware.com/2009/09/stick-figure-guide-to-advanced.html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51876-8074-46DA-AE2C-19A95A566A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78D-EF48-4DBB-B53B-069BED9AF081}" type="datetimeFigureOut">
              <a:rPr lang="en-US" smtClean="0"/>
              <a:pPr/>
              <a:t>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00D2-EBE0-41F2-9E3E-CA5451215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78D-EF48-4DBB-B53B-069BED9AF081}" type="datetimeFigureOut">
              <a:rPr lang="en-US" smtClean="0"/>
              <a:pPr/>
              <a:t>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00D2-EBE0-41F2-9E3E-CA5451215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78D-EF48-4DBB-B53B-069BED9AF081}" type="datetimeFigureOut">
              <a:rPr lang="en-US" smtClean="0"/>
              <a:pPr/>
              <a:t>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00D2-EBE0-41F2-9E3E-CA5451215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78D-EF48-4DBB-B53B-069BED9AF081}" type="datetimeFigureOut">
              <a:rPr lang="en-US" smtClean="0"/>
              <a:pPr/>
              <a:t>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00D2-EBE0-41F2-9E3E-CA5451215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78D-EF48-4DBB-B53B-069BED9AF081}" type="datetimeFigureOut">
              <a:rPr lang="en-US" smtClean="0"/>
              <a:pPr/>
              <a:t>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00D2-EBE0-41F2-9E3E-CA5451215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78D-EF48-4DBB-B53B-069BED9AF081}" type="datetimeFigureOut">
              <a:rPr lang="en-US" smtClean="0"/>
              <a:pPr/>
              <a:t>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00D2-EBE0-41F2-9E3E-CA5451215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78D-EF48-4DBB-B53B-069BED9AF081}" type="datetimeFigureOut">
              <a:rPr lang="en-US" smtClean="0"/>
              <a:pPr/>
              <a:t>1/9/2010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00D2-EBE0-41F2-9E3E-CA5451215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78D-EF48-4DBB-B53B-069BED9AF081}" type="datetimeFigureOut">
              <a:rPr lang="en-US" smtClean="0"/>
              <a:pPr/>
              <a:t>1/9/2010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00D2-EBE0-41F2-9E3E-CA5451215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78D-EF48-4DBB-B53B-069BED9AF081}" type="datetimeFigureOut">
              <a:rPr lang="en-US" smtClean="0"/>
              <a:pPr/>
              <a:t>1/9/2010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00D2-EBE0-41F2-9E3E-CA5451215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78D-EF48-4DBB-B53B-069BED9AF081}" type="datetimeFigureOut">
              <a:rPr lang="en-US" smtClean="0"/>
              <a:pPr/>
              <a:t>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00D2-EBE0-41F2-9E3E-CA5451215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78D-EF48-4DBB-B53B-069BED9AF081}" type="datetimeFigureOut">
              <a:rPr lang="en-US" smtClean="0"/>
              <a:pPr/>
              <a:t>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00D2-EBE0-41F2-9E3E-CA5451215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78D-EF48-4DBB-B53B-069BED9AF081}" type="datetimeFigureOut">
              <a:rPr lang="en-US" smtClean="0"/>
              <a:pPr/>
              <a:t>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600D2-EBE0-41F2-9E3E-CA5451215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moserwar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/3.0/u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[facebook+beard2.jp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114800"/>
            <a:ext cx="1571625" cy="2095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43200" y="1524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Stick Figure Guide to the Advanced Encryption Standard (AES)</a:t>
            </a:r>
            <a:endParaRPr lang="en-US" sz="2800" dirty="0"/>
          </a:p>
        </p:txBody>
      </p:sp>
      <p:pic>
        <p:nvPicPr>
          <p:cNvPr id="79876" name="Picture 4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943600"/>
            <a:ext cx="838200" cy="295275"/>
          </a:xfrm>
          <a:prstGeom prst="rect">
            <a:avLst/>
          </a:prstGeom>
          <a:noFill/>
        </p:spPr>
      </p:pic>
      <p:pic>
        <p:nvPicPr>
          <p:cNvPr id="11" name="Picture 10" descr="aes_intro_wave_11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1"/>
            <a:ext cx="2514600" cy="683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24199" y="6211669"/>
            <a:ext cx="301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Copyright 2009, Jeff Moser</a:t>
            </a:r>
            <a:br>
              <a:rPr lang="en-US" dirty="0" smtClean="0"/>
            </a:br>
            <a:r>
              <a:rPr lang="en-US" dirty="0" smtClean="0">
                <a:hlinkClick r:id="rId7"/>
              </a:rPr>
              <a:t>http://www.moserware.com/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1_scene_08_anoint_de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1_scene_09_des_ruled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1_scene_10_des_defeated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1_scene_11_triple_de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1_scene_12_nist_decree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1_scene_13_rallied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1_scene_14_rijndael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1_scene_15_vote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1_scene_16_won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246" y="0"/>
            <a:ext cx="87515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1_scene_17_intel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288" y="2967335"/>
            <a:ext cx="7635424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5400" dirty="0" smtClean="0"/>
              <a:t>Act 1: Once Upon a Time…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1_scene_18_crypto_question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0867" y="2967335"/>
            <a:ext cx="5702267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5400" dirty="0" smtClean="0"/>
              <a:t>Act 2: Crypto Basics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2_scene_01_three_big_idea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2_scene_02_confusion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2_scene_03_diffusion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2_scene_04_key_secrecy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2_scene_05_aes_details_question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5092" y="2967335"/>
            <a:ext cx="3873817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5400" dirty="0" smtClean="0"/>
              <a:t>Act 3: Details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01_sign_thi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02_agreement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7203" y="38100"/>
            <a:ext cx="5309595" cy="6781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es_act_1_scene_01_intro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317" y="0"/>
            <a:ext cx="874136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03_state_matrix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04_initial_round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s_act_3_scene_05_xor_tribu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948" y="0"/>
            <a:ext cx="87621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06_key_expansion_part_1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07_key_expansion_part_2a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08_key_expansion_part_2b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09_key_expansion_part_3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10_intermediate_round_start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11_substitute_byte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12_shift_row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1_scene_02_sad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246" y="0"/>
            <a:ext cx="87515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13_mix_column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246" y="0"/>
            <a:ext cx="87515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14_add_round_key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15_final_round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16_more_rounds_the_merrier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17_tradeoff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18_security_margin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19_in_picture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20_decrypting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21_mode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22_questions_what_really_happen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1_scene_03_cinderella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3_scene_23_math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1173" y="2967335"/>
            <a:ext cx="3701654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5400" dirty="0" smtClean="0"/>
              <a:t>Act 4: Math!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01_algebra_clas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02_reviewing_the_basic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03_algebra_coefficient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04_remember_multiplication_growth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05_cant_go_bigger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06_clock_math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07_clock_math_polynomial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08_divide_by_mx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1_scene_04_started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316" y="0"/>
            <a:ext cx="874136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09_logarithm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10_using_logarithm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11_polynomial_as_byte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s_act_4_scene_12_byte_operation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13_byte_inverse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14_sbox_math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15_round_constants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s_act_4_scene_16_mix_columns_math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17_crib_sheet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18_got_it_now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aes_act_1_scene_05_judge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19_so_much_more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4_scene_20_gotta_go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s_act_4_scene_21_the_end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1_scene_06_nbs_decree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_act_1_scene_07_lucifer_1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</TotalTime>
  <Words>55</Words>
  <Application>Microsoft Office PowerPoint</Application>
  <PresentationFormat>On-screen Show (4:3)</PresentationFormat>
  <Paragraphs>8</Paragraphs>
  <Slides>72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Stick Figure Guide to the Advanced Encryption Standard (AES)</dc:title>
  <dc:subject>Advanced Encryption Standard</dc:subject>
  <dc:creator>Jeff Moser</dc:creator>
  <cp:keywords>aes cryptography security</cp:keywords>
  <dc:description>This “play” originally appeared on Moserware on September 22, 2009 at 
http://www.moserware.com/2009/09/stick-figure-guide-to-advanced.html </dc:description>
  <cp:lastModifiedBy>Jeff Moser</cp:lastModifiedBy>
  <cp:revision>11</cp:revision>
  <dcterms:created xsi:type="dcterms:W3CDTF">2009-09-25T01:58:04Z</dcterms:created>
  <dcterms:modified xsi:type="dcterms:W3CDTF">2010-01-09T17:11:56Z</dcterms:modified>
</cp:coreProperties>
</file>